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0"/>
  </p:notesMasterIdLst>
  <p:sldIdLst>
    <p:sldId id="266" r:id="rId2"/>
    <p:sldId id="271" r:id="rId3"/>
    <p:sldId id="267" r:id="rId4"/>
    <p:sldId id="270" r:id="rId5"/>
    <p:sldId id="274" r:id="rId6"/>
    <p:sldId id="276" r:id="rId7"/>
    <p:sldId id="273" r:id="rId8"/>
    <p:sldId id="285" r:id="rId9"/>
  </p:sldIdLst>
  <p:sldSz cx="6858000" cy="9906000" type="A4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 snapToGrid="0">
      <p:cViewPr varScale="1">
        <p:scale>
          <a:sx n="76" d="100"/>
          <a:sy n="76" d="100"/>
        </p:scale>
        <p:origin x="3162" y="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0EEE0543-2880-4491-B13D-F77EA0A4A2B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750888"/>
            <a:ext cx="2598737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BC88F79-02B1-4769-9657-3FE82E3A4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3632202"/>
            <a:ext cx="4950338" cy="326846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6900661"/>
            <a:ext cx="4950338" cy="162685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23789" y="6241674"/>
            <a:ext cx="1046605" cy="112923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6542671"/>
            <a:ext cx="438734" cy="527403"/>
          </a:xfrm>
        </p:spPr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42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80533"/>
            <a:ext cx="4943989" cy="4502391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428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5063067"/>
            <a:ext cx="4240416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482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522136"/>
            <a:ext cx="4943989" cy="393588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904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6273800"/>
            <a:ext cx="501621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7484534"/>
            <a:ext cx="501621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45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906255"/>
            <a:ext cx="4943988" cy="4160029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6273800"/>
            <a:ext cx="494398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490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150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906254"/>
            <a:ext cx="1242099" cy="7632180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906254"/>
            <a:ext cx="3537261" cy="76321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79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901492"/>
            <a:ext cx="4941899" cy="185017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081867"/>
            <a:ext cx="4943989" cy="545656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54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2996590"/>
            <a:ext cx="4943989" cy="212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5173133"/>
            <a:ext cx="4943989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48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086354"/>
            <a:ext cx="2398148" cy="544179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086354"/>
            <a:ext cx="2397820" cy="544179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30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216238"/>
            <a:ext cx="2155947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048617"/>
            <a:ext cx="2398149" cy="4486015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211575"/>
            <a:ext cx="2154929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043954"/>
            <a:ext cx="2396760" cy="4486015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37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01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967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644350"/>
            <a:ext cx="1972188" cy="1410228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644352"/>
            <a:ext cx="2843180" cy="782161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309108"/>
            <a:ext cx="1972188" cy="615685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257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6934200"/>
            <a:ext cx="4943989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917172"/>
            <a:ext cx="4943989" cy="556829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752821"/>
            <a:ext cx="4943989" cy="71314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160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30200"/>
            <a:ext cx="1485900" cy="9589129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411"/>
            <a:ext cx="1464204" cy="9898732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081867"/>
            <a:ext cx="4943989" cy="561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8861796"/>
            <a:ext cx="574785" cy="534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2818D-58A8-408A-8C56-FFF7934B08EE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8862836"/>
            <a:ext cx="428736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137909"/>
            <a:ext cx="43873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6D04EE28-2C55-4E8C-ACDF-F8868CED5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1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701" y="901492"/>
            <a:ext cx="5372100" cy="185017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  <a:t>МУНИЦИПАЛЬНОЕ ОБРАЗОВАТЕЛЬНОЕ УЧРЕЖДЕНИЕ </a:t>
            </a:r>
            <a:b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</a:b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  <a:t>СРЕДНЯЯ ОБЩЕОБРАЗОВАТЕЛЬНАЯ ШКОЛА</a:t>
            </a:r>
            <a:b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</a:b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  <a:t> «ОБРАЗОВАТЕЛЬНЫЙ КОМПЛЕКС «СТРАТЕГИЯ»</a:t>
            </a:r>
            <a:endParaRPr lang="ru-RU" sz="1800" b="1" dirty="0">
              <a:solidFill>
                <a:schemeClr val="accent6">
                  <a:lumMod val="75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6612" y="3094567"/>
            <a:ext cx="4943989" cy="59986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ПРИЁМ В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Yu Gothic Medium" panose="020B0500000000000000" pitchFamily="34" charset="-128"/>
                <a:ea typeface="Yu Gothic Medium" panose="020B0500000000000000" pitchFamily="34" charset="-128"/>
              </a:rPr>
              <a:t>1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 КЛАСС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2026-2027 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УЧЕБНЫЙ ГОД</a:t>
            </a:r>
          </a:p>
          <a:p>
            <a:pPr marL="0" indent="0" algn="ctr">
              <a:buNone/>
            </a:pPr>
            <a:endParaRPr lang="ru-RU" sz="2400" b="1" dirty="0" smtClean="0">
              <a:latin typeface="Constantia" panose="02030602050306030303" pitchFamily="18" charset="0"/>
            </a:endParaRPr>
          </a:p>
          <a:p>
            <a:pPr marL="0" indent="0" algn="ctr">
              <a:buNone/>
            </a:pPr>
            <a:endParaRPr lang="ru-RU" sz="2400" b="1" dirty="0">
              <a:latin typeface="Constantia" panose="02030602050306030303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Constantia" panose="02030602050306030303" pitchFamily="18" charset="0"/>
            </a:endParaRPr>
          </a:p>
          <a:p>
            <a:pPr marL="0" indent="0" algn="ctr">
              <a:buNone/>
            </a:pPr>
            <a:endParaRPr lang="ru-RU" sz="2400" b="1" dirty="0">
              <a:latin typeface="Constantia" panose="02030602050306030303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Constantia" panose="02030602050306030303" pitchFamily="18" charset="0"/>
            </a:endParaRPr>
          </a:p>
          <a:p>
            <a:pPr marL="0" indent="0" algn="ctr">
              <a:buNone/>
            </a:pPr>
            <a:endParaRPr lang="ru-RU" sz="2400" b="1" dirty="0">
              <a:latin typeface="Constantia" panose="02030602050306030303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Constantia" panose="02030602050306030303" pitchFamily="18" charset="0"/>
            </a:endParaRPr>
          </a:p>
          <a:p>
            <a:pPr marL="0" indent="0" algn="ctr">
              <a:buNone/>
            </a:pPr>
            <a:endParaRPr lang="ru-RU" sz="1800" b="1" dirty="0" smtClean="0">
              <a:latin typeface="Constantia" panose="02030602050306030303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Г. РЫБИНСК</a:t>
            </a:r>
            <a:endParaRPr lang="ru-RU" sz="1800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429" y="5249381"/>
            <a:ext cx="2912353" cy="1938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02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8701" y="368092"/>
            <a:ext cx="4941899" cy="71140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КОНТАКТЫ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7400" y="927100"/>
            <a:ext cx="5729299" cy="86487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ЗАЯВЛЕНИЙ НА ОБУЧЕНИЕ В 1 КЛАСС ВЕДЁТ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ДЕЛОПРОИЗВОДИТЕЛЬ                                                                                   МОУ СОШ «ОБРАЗОВАТЕЛЬНЫЙ КОМПЛЕКС «СТРАТЕГИЯ» </a:t>
            </a:r>
          </a:p>
          <a:p>
            <a:pPr marL="0" indent="0" algn="ctr">
              <a:buNone/>
            </a:pP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СМИРНОВА ЮЛИЯ ВЛАДИМИРОВНА 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8(4855) 204-610</a:t>
            </a:r>
          </a:p>
          <a:p>
            <a:pPr marL="0" indent="0" algn="ctr">
              <a:buNone/>
            </a:pPr>
            <a:endParaRPr lang="ru-RU" sz="16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КУРИРУЮТ ПРИЁМ ЗАЯВЛЕНИЙ                                      НА ОБУЧЕНИЕ В 1 КЛАСС 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                                                                                                 МОУ СОШ «ОБРАЗОВАТЕЛЬНЫЙ КОМПЛЕКС «СТРАТЕГИЯ» </a:t>
            </a:r>
          </a:p>
          <a:p>
            <a:pPr marL="0" indent="0" algn="ctr">
              <a:buNone/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БЛАГОВЕЩЕНСКАЯ ЕЛЕНА ВЛАДИМИРОВНА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8(4855) 204-614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УЧЕБНОЙ РАБОТЕ                      МОУ СОШ «ОБРАЗОВАТЕЛЬНЫЙ КОМПЛЕКС «СТРАТЕГИЯ»</a:t>
            </a:r>
          </a:p>
          <a:p>
            <a:pPr marL="0" indent="0" algn="ctr">
              <a:buNone/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ИЛЬИНА ИРИНА ПЕТРОВНА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8(4855) 204-610 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ЦЕНТРА ОБРАЗОВАНИЯ № 4 ИМЕНИ И.А. КОЛЫШКИНА</a:t>
            </a:r>
          </a:p>
          <a:p>
            <a:pPr marL="0" indent="0" algn="ctr">
              <a:buNone/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ГАЛАКТИОНОВА АННА АНДРЕЕВНА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8(4855) 204-610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ЦЕНТРА ОБРАЗОВАНИЯ ШКОЛЫ-ИНТЕРНАТ № 2 «РЫБИНСКИЙ КАДЕТСКИЙ КОРПУС»</a:t>
            </a:r>
          </a:p>
          <a:p>
            <a:pPr marL="0" indent="0" algn="ctr">
              <a:buNone/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КАЛАГАЕВ ВЛАДИМИР ПАВЛОВИЧ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8(4855) 550-513</a:t>
            </a:r>
          </a:p>
          <a:p>
            <a:pPr marL="0" indent="0" algn="ctr">
              <a:buNone/>
            </a:pPr>
            <a:endParaRPr lang="ru-RU" sz="1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864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8701" y="368092"/>
            <a:ext cx="4941899" cy="7114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ПРИЁМ В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1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 КЛАСС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</a:br>
            <a:endParaRPr lang="ru-RU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4100" y="1422400"/>
            <a:ext cx="5384800" cy="73660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МЕСТ В 1-Х КЛАССАХ:</a:t>
            </a:r>
          </a:p>
          <a:p>
            <a:pPr marL="0" indent="0">
              <a:buNone/>
            </a:pPr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ОБРАЗОВАНИЯ № 4 ИМЕНИ И.А. КОЛЫШКИНА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КОМПЛЕКТОВАНИЕ  2-УХ  ОБЩЕОБРАЗОВАТЕЛЬНЫХ    КЛАССОВ</a:t>
            </a:r>
          </a:p>
          <a:p>
            <a:pPr marL="0" indent="0">
              <a:buNone/>
            </a:pPr>
            <a:endParaRPr lang="ru-RU" sz="1800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ОБРАЗОВАНИЯ ШКОЛА – ИНТЕРНАТ № 2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«РЫБИНСКИЙ КАДЕТСКИЙ КОРПУС»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КОМПЛЕКТОВАНИЕ 2-УХ КЛАССОВ:  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ОБЩЕОБРАЗОВАТЕЛЬНЫЙ КЛАСС,   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КАДЕТСКИЙ КЛАСС (С КРУГЛОСУТОЧНЫМ ПРЕБЫВАНИЕМ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ДЕТЕЙ) </a:t>
            </a:r>
          </a:p>
          <a:p>
            <a:pPr marL="0" indent="0">
              <a:buNone/>
            </a:pPr>
            <a:endParaRPr lang="ru-RU" sz="2400" b="1" u="sng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ПРИЕМА В 1 КЛАСС:</a:t>
            </a:r>
          </a:p>
          <a:p>
            <a:pPr marL="0" indent="0">
              <a:buNone/>
            </a:pPr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ВОЛНА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31.03.2026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в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09:00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ВОЛНА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06.07.2026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в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09:00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</a:t>
            </a:r>
          </a:p>
          <a:p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ПОДАЧИ ЗАЯВЛЕНИЙ:</a:t>
            </a:r>
          </a:p>
          <a:p>
            <a:pPr marL="0" indent="0">
              <a:buNone/>
            </a:pPr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ПОРТАЛ ГОСУДАРСТВЕННЫХ И МУНИЦИПАЛЬНЫХ УСЛУГ</a:t>
            </a:r>
          </a:p>
          <a:p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ПОДАЧА ДОКУМЕНТОВ (АДРЕС ПОДАЧИ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ДОКУМЕНТОВ:  Г. РЫБИНСК, УЛИЦА ТРАКТОРНАЯ, 12)</a:t>
            </a:r>
          </a:p>
          <a:p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ОПЕРАТОРОВ ПОЧТОВОЙ СВЯЗИ</a:t>
            </a:r>
          </a:p>
          <a:p>
            <a:endParaRPr lang="ru-RU" sz="1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09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8701" y="368092"/>
            <a:ext cx="4941899" cy="7114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ГРАФИК ПРИЁМА И РЕГИСТРАЦИЯ ЗАЯВЛЕНИЙ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</a:br>
            <a:endParaRPr lang="ru-RU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8701" y="1562100"/>
            <a:ext cx="5384800" cy="78359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ПОДАЧЕ ЗАЯВЛЕНИЙ С ИСПОЛЬЗОВАНИЕМ ФУНКЦИОНАЛА ПОРТАЛА ГОСУДАРСТВЕННЫХ И МУНИЦИПАЛЬНЫХ УСЛУГ РЕГИСТРАЦИЯ ЗАЯВЛЕНИЙ ОСУЩЕСТВЛЯЕТСЯ ЕЖЕДНЕВНО С 15:00 ДО 16:00 ч.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ЗАЯВЛЕНИЙ ЛИЧНО ОСУЩЕСТВЛЯЕТСЯ В СООТВЕТСТВИИ С  ГРАФИКОМ:       ПОНЕДЕЛЬНИК: С 09:00 ч. ДО 11:00 ч.           ЧЕТВЕРГ: С 16:00 ч. ДО 18:00 ч. РЕГИСТРАЦИЯ ЗАЯВЛЕНИЙ ОСУЩЕСТВЛЯЕТСЯ НЕПОСРЕДСТВЕННО В МОМЕНТ ПРИНЯТИЯ ДОКУМЕНТОВ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ПОДАЧЕ ЗАЯВЛЕНИЙ ЧЕРЕЗ ОПЕРАТОРОВ ПОЧТОВОЙ СВЯЗИ ЗАКАЗНЫМ ПИСЬМОМ С УВЕДОМЛЕНИЕМ О ВРУЧЕНИИ РЕГИСТРАЦИЯ ЗАЯВЛЕНИЙ ОСУЩЕСТВЛЯЕТСЯ ПО ФАКТУ ПОЛУЧЕНИЯ ЗАКАЗНОГО ПИСЬМА ОПЕРАТОРОМ ПОЧТОВОЙ СВЯЗИ</a:t>
            </a:r>
          </a:p>
          <a:p>
            <a:pPr marL="0" indent="0">
              <a:buNone/>
            </a:pPr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630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8901" y="501041"/>
            <a:ext cx="4941899" cy="934059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  <a:t>ДОКУМЕНТЫ ДЛЯ ПРИЁМА НА ОБУЧЕНИЕ В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  <a:t>1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  <a:t> КЛАСС ГРАЖДАН РФ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  <a:t/>
            </a:r>
            <a:b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</a:br>
            <a:endParaRPr lang="ru-RU" sz="2000" b="1" dirty="0">
              <a:solidFill>
                <a:schemeClr val="accent6">
                  <a:lumMod val="75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7654" y="1435100"/>
            <a:ext cx="5351746" cy="8293100"/>
          </a:xfrm>
        </p:spPr>
        <p:txBody>
          <a:bodyPr>
            <a:normAutofit/>
          </a:bodyPr>
          <a:lstStyle/>
          <a:p>
            <a:pPr lvl="0" fontAlgn="base"/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копия документа, удостоверяющего личность родителя (законного представителя) ребенка или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поступающего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lvl="0" fontAlgn="base"/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копия свидетельства о рождении ребенка или документа, подтверждающего родство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заявителя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lvl="0" fontAlgn="base"/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копия свидетельства о рождении полнородных и </a:t>
            </a:r>
            <a:r>
              <a:rPr lang="ru-RU" sz="1600" dirty="0" err="1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неполнородных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 брата и (или) сестры (в случае использования права преимущественного приема на обучение по образовательным программам начального общего образования ребенка в государственную и муниципальную образовательную организацию, в которой обучаются его полнородные и </a:t>
            </a:r>
            <a:r>
              <a:rPr lang="ru-RU" sz="1600" dirty="0" err="1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неполнородные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 брат и (или)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сестра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lvl="0" fontAlgn="base"/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копия документа, подтверждающего установление опеки или попечительства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 (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при необходимости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)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lvl="0" fontAlgn="base"/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копия документа о регистрации ребенка или поступающего по месту жительства или по месту пребывания на закрепленной территории или справку о приеме документов для оформления регистрации по месту жительства (в случае приема на обучение ребенка или поступающего, проживающего на закрепленной территории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)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lvl="0" fontAlgn="base"/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копии документов, подтверждающих право внеочередного, первоочередного приема на обучение  по основным общеобразовательным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программам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lvl="0" fontAlgn="base"/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копию заключения психолого-медико-педагогической комиссии (при наличии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)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7329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128701" y="151524"/>
            <a:ext cx="4941899" cy="570371"/>
          </a:xfrm>
          <a:prstGeom prst="rect">
            <a:avLst/>
          </a:prstGeom>
        </p:spPr>
        <p:txBody>
          <a:bodyPr>
            <a:no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ТЕРРИТОРИИ ЗАКРЕПЛЕННЫЕ ЗА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МОУ СОШ «Образовательный комплекс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«Стратегия»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871822"/>
              </p:ext>
            </p:extLst>
          </p:nvPr>
        </p:nvGraphicFramePr>
        <p:xfrm>
          <a:off x="1035990" y="845058"/>
          <a:ext cx="5669610" cy="886815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3364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5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0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1-я </a:t>
                      </a: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Тарнопольская</a:t>
                      </a: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Любимцевская</a:t>
                      </a: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1-я Короткая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Майский переулок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2-я Короткая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2-я </a:t>
                      </a: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Тарнопольская</a:t>
                      </a: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улица 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Малая Иверская улица.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3-я Короткая улица 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Малая Кипячевская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3-я </a:t>
                      </a: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Тарнопольская</a:t>
                      </a: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Мелкая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4-я </a:t>
                      </a: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Тарнопольская</a:t>
                      </a: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Менжинского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5-я Тарнопольская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6-я </a:t>
                      </a: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Тарнопольская</a:t>
                      </a: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Муравьева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9 Января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Никольская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Аббакумовская</a:t>
                      </a: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Новолосевская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Академика Павлова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Островского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Аксакова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Папанина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Александровская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Парижской Коммуны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Арефинский</a:t>
                      </a: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тракт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Первомайская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Баумана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Пестеля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Березовая аллея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Пирогова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Березовый переулок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Планировочная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Бехтерева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Полтининская</a:t>
                      </a: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Бородина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Правды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Бугорок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Пригородная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Бурлацкая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Пришкольный переулок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Волгостроевская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Профсоюзная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Волкова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Пятилетки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поселок Володарского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Ростовская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Гарибальди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Рулонный переулок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Глаголь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Рыбинская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Жуковского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Сакко и Ванцетти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посёлок Завода Пластмассовых изделий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Северный проезд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Каляева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Сигнальная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Карпунинская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Сосновый переулок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Картонный переулок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Социалистическая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Кипячевская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Столярный переулок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Козловская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Тракторная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Колышкина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Тургенева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посёлок Комбикормового завода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Угловая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Корабельная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Усадебная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Красина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Федорова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Кренкеля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Халтурина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Крупской 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Шевченко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Крутецкая улица 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Ширшова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Крылова 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</a:t>
                      </a: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Штепенко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Леваневского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Южная улица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Лесотарная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территория СНТ «</a:t>
                      </a:r>
                      <a:r>
                        <a:rPr lang="ru-RU" sz="11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Володарец</a:t>
                      </a: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Лосевская улица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территория СНТ «Дружба-Слип»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улица Льва Толстого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территория СНТ «Ритм»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180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456181"/>
              </p:ext>
            </p:extLst>
          </p:nvPr>
        </p:nvGraphicFramePr>
        <p:xfrm>
          <a:off x="1019057" y="1084545"/>
          <a:ext cx="5262000" cy="694029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464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7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0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40 Лет Октября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Малая </a:t>
                      </a:r>
                      <a:r>
                        <a:rPr lang="ru-RU" sz="11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Вонговская</a:t>
                      </a: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улица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</a:t>
                      </a:r>
                      <a:r>
                        <a:rPr lang="ru-RU" sz="11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Бадаева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Маяковского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Башаровская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Милюшинская</a:t>
                      </a: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улица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Бежецкая</a:t>
                      </a: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улица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Мологская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Безымянный переулок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Московская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Большая Вольская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Мышкинская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Большая Вонговская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Нагорный переулок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Брейтовская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Некоузская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Буйская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Нерехтская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Васильевская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Новоершовская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Весьегонская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Переселенческая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Галичская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Песочный переулок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Грибоедова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Поречье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Декабристов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Пошехонский тракт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Депутатская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Ракетная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Докучаева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Рулевая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Западная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Садовских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Заречная улица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Свердлова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Зеленая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Северный переулок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Ивановская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Староершовская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Индустриальная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Стаханова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Калининская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Стачечников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Канатная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Сырневская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Киевская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Тарасова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Кинешемская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Тимирязева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Козлова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Чаплыгина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Коллективизации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Чегская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Коммунальная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Череповецкая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Костовецкая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Чернышевского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Костромская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Чехова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Кривоколенный переулок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Чухломская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Ленинградская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Шекснинская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Лоцманская улица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Школьный переулок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Львовская улица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Штурвальная улица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улица Ляпидевского</a:t>
                      </a:r>
                      <a:endParaRPr lang="ru-RU" sz="11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Шуйская улица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2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Малая </a:t>
                      </a:r>
                      <a:r>
                        <a:rPr lang="ru-RU" sz="11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Вольская</a:t>
                      </a: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улица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3429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территория СНТ «Строитель-1»</a:t>
                      </a:r>
                      <a:endParaRPr lang="ru-RU" sz="11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689" marR="59689" marT="0" marB="0"/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606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90" y="668783"/>
            <a:ext cx="5725324" cy="295316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90" y="3688629"/>
            <a:ext cx="5544324" cy="439163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138" y="8080267"/>
            <a:ext cx="5563376" cy="1543265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128701" y="151524"/>
            <a:ext cx="4941899" cy="570371"/>
          </a:xfrm>
          <a:prstGeom prst="rect">
            <a:avLst/>
          </a:prstGeom>
        </p:spPr>
        <p:txBody>
          <a:bodyPr>
            <a:no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</a:rPr>
              <a:t>ЛЬГОТНЫЕ КАТЕГОРИИ ДЛЯ ПРИЁМА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49230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1052</TotalTime>
  <Words>873</Words>
  <Application>Microsoft Office PowerPoint</Application>
  <PresentationFormat>Лист A4 (210x297 мм)</PresentationFormat>
  <Paragraphs>236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Yu Gothic Medium</vt:lpstr>
      <vt:lpstr>Arial</vt:lpstr>
      <vt:lpstr>Calibri</vt:lpstr>
      <vt:lpstr>Century Gothic</vt:lpstr>
      <vt:lpstr>Constantia</vt:lpstr>
      <vt:lpstr>Georgia</vt:lpstr>
      <vt:lpstr>Times New Roman</vt:lpstr>
      <vt:lpstr>Wingdings 3</vt:lpstr>
      <vt:lpstr>Легкий дым</vt:lpstr>
      <vt:lpstr>МУНИЦИПАЛЬНОЕ ОБРАЗОВАТЕЛЬНОЕ УЧРЕЖДЕНИЕ  СРЕДНЯЯ ОБЩЕОБРАЗОВАТЕЛЬНАЯ ШКОЛА  «ОБРАЗОВАТЕЛЬНЫЙ КОМПЛЕКС «СТРАТЕГИЯ»</vt:lpstr>
      <vt:lpstr>КОНТАКТЫ</vt:lpstr>
      <vt:lpstr>ПРИЁМ В 1 КЛАСС </vt:lpstr>
      <vt:lpstr>ГРАФИК ПРИЁМА И РЕГИСТРАЦИЯ ЗАЯВЛЕНИЙ </vt:lpstr>
      <vt:lpstr>ДОКУМЕНТЫ ДЛЯ ПРИЁМА НА ОБУЧЕНИЕ В 1 КЛАСС ГРАЖДАН РФ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Образец заявления</dc:title>
  <dc:creator>СОШ №4 Рыбинск</dc:creator>
  <cp:lastModifiedBy>СОШ №4 Рыбинск</cp:lastModifiedBy>
  <cp:revision>62</cp:revision>
  <cp:lastPrinted>2026-03-24T13:27:46Z</cp:lastPrinted>
  <dcterms:created xsi:type="dcterms:W3CDTF">2021-03-25T08:12:27Z</dcterms:created>
  <dcterms:modified xsi:type="dcterms:W3CDTF">2026-03-25T12:30:03Z</dcterms:modified>
</cp:coreProperties>
</file>